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65" r:id="rId2"/>
    <p:sldId id="268" r:id="rId3"/>
    <p:sldId id="266" r:id="rId4"/>
    <p:sldId id="258" r:id="rId5"/>
    <p:sldId id="259" r:id="rId6"/>
    <p:sldId id="260" r:id="rId7"/>
    <p:sldId id="262" r:id="rId8"/>
    <p:sldId id="263" r:id="rId9"/>
    <p:sldId id="264" r:id="rId10"/>
    <p:sldId id="267" r:id="rId11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4DD"/>
    <a:srgbClr val="FFF1D5"/>
    <a:srgbClr val="FFEECD"/>
    <a:srgbClr val="FFD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A3AF1D-BAC9-4545-B4BB-86FD41022CD6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4BADC-7C66-481D-B68F-C47378ED0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0675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400A4-6F7A-4040-A403-0F0FD4B94CB8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3138-7D63-4025-88D1-4DA671FD44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400A4-6F7A-4040-A403-0F0FD4B94CB8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3138-7D63-4025-88D1-4DA671FD44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400A4-6F7A-4040-A403-0F0FD4B94CB8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3138-7D63-4025-88D1-4DA671FD44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400A4-6F7A-4040-A403-0F0FD4B94CB8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3138-7D63-4025-88D1-4DA671FD44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400A4-6F7A-4040-A403-0F0FD4B94CB8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3138-7D63-4025-88D1-4DA671FD44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400A4-6F7A-4040-A403-0F0FD4B94CB8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3138-7D63-4025-88D1-4DA671FD44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400A4-6F7A-4040-A403-0F0FD4B94CB8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3138-7D63-4025-88D1-4DA671FD44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400A4-6F7A-4040-A403-0F0FD4B94CB8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3138-7D63-4025-88D1-4DA671FD44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400A4-6F7A-4040-A403-0F0FD4B94CB8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3138-7D63-4025-88D1-4DA671FD44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400A4-6F7A-4040-A403-0F0FD4B94CB8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3138-7D63-4025-88D1-4DA671FD44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400A4-6F7A-4040-A403-0F0FD4B94CB8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3138-7D63-4025-88D1-4DA671FD44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400A4-6F7A-4040-A403-0F0FD4B94CB8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03138-7D63-4025-88D1-4DA671FD44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869160"/>
            <a:ext cx="4294312" cy="1440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/>
              <a:t>Dr. D.B.R. (Ronald) Kroeze</a:t>
            </a:r>
          </a:p>
          <a:p>
            <a:pPr>
              <a:buNone/>
            </a:pPr>
            <a:r>
              <a:rPr lang="en-US" sz="1800" dirty="0" err="1" smtClean="0"/>
              <a:t>Afdeling</a:t>
            </a:r>
            <a:r>
              <a:rPr lang="en-US" sz="1800" dirty="0" smtClean="0"/>
              <a:t> </a:t>
            </a:r>
            <a:r>
              <a:rPr lang="en-US" sz="1800" dirty="0" err="1" smtClean="0"/>
              <a:t>Geschiedenis</a:t>
            </a:r>
            <a:endParaRPr lang="en-US" sz="1800" dirty="0" smtClean="0"/>
          </a:p>
          <a:p>
            <a:pPr>
              <a:buNone/>
            </a:pPr>
            <a:r>
              <a:rPr lang="en-US" sz="1800" dirty="0" err="1" smtClean="0"/>
              <a:t>Faculteit</a:t>
            </a:r>
            <a:r>
              <a:rPr lang="en-US" sz="1800" dirty="0" smtClean="0"/>
              <a:t> der </a:t>
            </a:r>
            <a:r>
              <a:rPr lang="en-US" sz="1800" dirty="0" err="1" smtClean="0"/>
              <a:t>Letteren</a:t>
            </a:r>
            <a:endParaRPr lang="en-US" sz="1800" dirty="0" smtClean="0"/>
          </a:p>
          <a:p>
            <a:pPr>
              <a:buNone/>
            </a:pPr>
            <a:r>
              <a:rPr lang="en-US" sz="1800" dirty="0" err="1" smtClean="0"/>
              <a:t>Vrije</a:t>
            </a:r>
            <a:r>
              <a:rPr lang="en-US" sz="1800" dirty="0" smtClean="0"/>
              <a:t> </a:t>
            </a:r>
            <a:r>
              <a:rPr lang="en-US" sz="1800" dirty="0" err="1" smtClean="0"/>
              <a:t>Universiteit</a:t>
            </a:r>
            <a:r>
              <a:rPr lang="en-US" sz="1800" dirty="0" smtClean="0"/>
              <a:t> Amsterdam</a:t>
            </a:r>
            <a:endParaRPr lang="en-US" sz="1800" dirty="0"/>
          </a:p>
        </p:txBody>
      </p:sp>
      <p:pic>
        <p:nvPicPr>
          <p:cNvPr id="4" name="Picture 3" descr="01-omslag Kroeze_voornaam aangepast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332656"/>
            <a:ext cx="4107369" cy="597427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Nuttige</a:t>
            </a:r>
            <a:r>
              <a:rPr lang="en-US" dirty="0" smtClean="0"/>
              <a:t> </a:t>
            </a:r>
            <a:r>
              <a:rPr lang="en-US" dirty="0" err="1" smtClean="0"/>
              <a:t>inzichten</a:t>
            </a:r>
            <a:r>
              <a:rPr lang="en-US" dirty="0" smtClean="0"/>
              <a:t>/ </a:t>
            </a:r>
            <a:r>
              <a:rPr lang="en-US" dirty="0" err="1" smtClean="0"/>
              <a:t>discussiestellingen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 fontScale="77500" lnSpcReduction="20000"/>
          </a:bodyPr>
          <a:lstStyle/>
          <a:p>
            <a:r>
              <a:rPr lang="nl-NL" sz="3100" dirty="0" smtClean="0"/>
              <a:t>Historisch onderzoekt helpt actuele moraliteitskwesties te herkennen: bv moraal </a:t>
            </a:r>
            <a:r>
              <a:rPr lang="nl-NL" sz="3100" dirty="0" err="1" smtClean="0"/>
              <a:t>vs</a:t>
            </a:r>
            <a:r>
              <a:rPr lang="nl-NL" sz="3100" dirty="0" smtClean="0"/>
              <a:t> recht, publiek </a:t>
            </a:r>
            <a:r>
              <a:rPr lang="nl-NL" sz="3100" dirty="0" err="1" smtClean="0"/>
              <a:t>vs</a:t>
            </a:r>
            <a:r>
              <a:rPr lang="nl-NL" sz="3100" dirty="0" smtClean="0"/>
              <a:t> privaat, bureaucratie </a:t>
            </a:r>
            <a:r>
              <a:rPr lang="nl-NL" sz="3100" dirty="0" err="1" smtClean="0"/>
              <a:t>vs</a:t>
            </a:r>
            <a:r>
              <a:rPr lang="nl-NL" sz="3100" dirty="0" smtClean="0"/>
              <a:t> politiek, algemeen belang </a:t>
            </a:r>
            <a:r>
              <a:rPr lang="nl-NL" sz="3100" dirty="0" err="1" smtClean="0"/>
              <a:t>vs</a:t>
            </a:r>
            <a:r>
              <a:rPr lang="nl-NL" sz="3100" dirty="0" smtClean="0"/>
              <a:t> minderheidsbelang</a:t>
            </a:r>
          </a:p>
          <a:p>
            <a:endParaRPr lang="nl-NL" sz="3100" dirty="0" smtClean="0"/>
          </a:p>
          <a:p>
            <a:r>
              <a:rPr lang="en-US" sz="3100" dirty="0" err="1" smtClean="0"/>
              <a:t>Corruptieschandalen</a:t>
            </a:r>
            <a:r>
              <a:rPr lang="en-US" sz="3100" dirty="0" smtClean="0"/>
              <a:t> </a:t>
            </a:r>
            <a:r>
              <a:rPr lang="en-US" sz="3100" dirty="0" err="1" smtClean="0"/>
              <a:t>moeten</a:t>
            </a:r>
            <a:r>
              <a:rPr lang="en-US" sz="3100" dirty="0" smtClean="0"/>
              <a:t> </a:t>
            </a:r>
            <a:r>
              <a:rPr lang="en-US" sz="3100" dirty="0" err="1" smtClean="0"/>
              <a:t>worden</a:t>
            </a:r>
            <a:r>
              <a:rPr lang="en-US" sz="3100" dirty="0" smtClean="0"/>
              <a:t> </a:t>
            </a:r>
            <a:r>
              <a:rPr lang="en-US" sz="3100" dirty="0" err="1" smtClean="0"/>
              <a:t>gebruikt</a:t>
            </a:r>
            <a:r>
              <a:rPr lang="en-US" sz="3100" dirty="0" smtClean="0"/>
              <a:t> </a:t>
            </a:r>
            <a:r>
              <a:rPr lang="en-US" sz="3100" dirty="0" err="1" smtClean="0"/>
              <a:t>om</a:t>
            </a:r>
            <a:r>
              <a:rPr lang="en-US" sz="3100" dirty="0" smtClean="0"/>
              <a:t> vat </a:t>
            </a:r>
            <a:r>
              <a:rPr lang="en-US" sz="3100" dirty="0" err="1" smtClean="0"/>
              <a:t>te</a:t>
            </a:r>
            <a:r>
              <a:rPr lang="en-US" sz="3100" dirty="0" smtClean="0"/>
              <a:t> </a:t>
            </a:r>
            <a:r>
              <a:rPr lang="en-US" sz="3100" dirty="0" err="1" smtClean="0"/>
              <a:t>krijgen</a:t>
            </a:r>
            <a:r>
              <a:rPr lang="en-US" sz="3100" dirty="0" smtClean="0"/>
              <a:t> op (</a:t>
            </a:r>
            <a:r>
              <a:rPr lang="en-US" sz="3100" dirty="0" err="1" smtClean="0"/>
              <a:t>veranderende</a:t>
            </a:r>
            <a:r>
              <a:rPr lang="en-US" sz="3100" dirty="0" smtClean="0"/>
              <a:t>) </a:t>
            </a:r>
            <a:r>
              <a:rPr lang="en-US" sz="3100" dirty="0" err="1" smtClean="0"/>
              <a:t>bestuursidealen</a:t>
            </a:r>
            <a:r>
              <a:rPr lang="en-US" sz="3100" dirty="0" smtClean="0"/>
              <a:t> (</a:t>
            </a:r>
            <a:r>
              <a:rPr lang="en-US" sz="3100" dirty="0" err="1" smtClean="0"/>
              <a:t>voorbeeld</a:t>
            </a:r>
            <a:r>
              <a:rPr lang="en-US" sz="3100" dirty="0" smtClean="0"/>
              <a:t>: </a:t>
            </a:r>
            <a:r>
              <a:rPr lang="en-US" sz="3100" dirty="0" err="1" smtClean="0"/>
              <a:t>woningstichtingen</a:t>
            </a:r>
            <a:r>
              <a:rPr lang="en-US" sz="3100" dirty="0" smtClean="0"/>
              <a:t>: van </a:t>
            </a:r>
            <a:r>
              <a:rPr lang="en-US" sz="3100" dirty="0" err="1" smtClean="0"/>
              <a:t>privatisering</a:t>
            </a:r>
            <a:r>
              <a:rPr lang="en-US" sz="3100" dirty="0" smtClean="0"/>
              <a:t>/ </a:t>
            </a:r>
            <a:r>
              <a:rPr lang="en-US" sz="3100" dirty="0" err="1" smtClean="0"/>
              <a:t>marktideaal</a:t>
            </a:r>
            <a:r>
              <a:rPr lang="en-US" sz="3100" dirty="0" smtClean="0"/>
              <a:t> </a:t>
            </a:r>
            <a:r>
              <a:rPr lang="en-US" sz="3100" dirty="0" err="1" smtClean="0"/>
              <a:t>weer</a:t>
            </a:r>
            <a:r>
              <a:rPr lang="en-US" sz="3100" dirty="0" smtClean="0"/>
              <a:t> </a:t>
            </a:r>
            <a:r>
              <a:rPr lang="en-US" sz="3100" dirty="0" err="1" smtClean="0"/>
              <a:t>terug</a:t>
            </a:r>
            <a:r>
              <a:rPr lang="en-US" sz="3100" dirty="0" smtClean="0"/>
              <a:t> </a:t>
            </a:r>
            <a:r>
              <a:rPr lang="en-US" sz="3100" dirty="0" err="1" smtClean="0"/>
              <a:t>naar</a:t>
            </a:r>
            <a:r>
              <a:rPr lang="en-US" sz="3100" dirty="0" smtClean="0"/>
              <a:t> </a:t>
            </a:r>
            <a:r>
              <a:rPr lang="en-US" sz="3100" dirty="0" err="1" smtClean="0"/>
              <a:t>staatsideaal</a:t>
            </a:r>
            <a:r>
              <a:rPr lang="en-US" sz="3100" dirty="0" smtClean="0"/>
              <a:t> en </a:t>
            </a:r>
            <a:r>
              <a:rPr lang="en-US" sz="3100" dirty="0" err="1" smtClean="0"/>
              <a:t>moreel</a:t>
            </a:r>
            <a:r>
              <a:rPr lang="en-US" sz="3100" dirty="0" smtClean="0"/>
              <a:t> </a:t>
            </a:r>
            <a:r>
              <a:rPr lang="en-US" sz="3100" dirty="0" err="1" smtClean="0"/>
              <a:t>bestuur</a:t>
            </a:r>
            <a:r>
              <a:rPr lang="en-US" sz="3100" dirty="0" smtClean="0"/>
              <a:t>)</a:t>
            </a:r>
          </a:p>
          <a:p>
            <a:endParaRPr lang="en-US" sz="3100" dirty="0" smtClean="0"/>
          </a:p>
          <a:p>
            <a:r>
              <a:rPr lang="en-US" sz="3100" dirty="0" err="1" smtClean="0"/>
              <a:t>Debatten</a:t>
            </a:r>
            <a:r>
              <a:rPr lang="en-US" sz="3100" dirty="0" smtClean="0"/>
              <a:t> over </a:t>
            </a:r>
            <a:r>
              <a:rPr lang="en-US" sz="3100" dirty="0" err="1" smtClean="0"/>
              <a:t>corruptie</a:t>
            </a:r>
            <a:r>
              <a:rPr lang="en-US" sz="3100" dirty="0" smtClean="0"/>
              <a:t> en </a:t>
            </a:r>
            <a:r>
              <a:rPr lang="en-US" sz="3100" dirty="0" err="1" smtClean="0"/>
              <a:t>integriteit</a:t>
            </a:r>
            <a:r>
              <a:rPr lang="en-US" sz="3100" dirty="0" smtClean="0"/>
              <a:t> </a:t>
            </a:r>
            <a:r>
              <a:rPr lang="en-US" sz="3100" dirty="0" err="1" smtClean="0"/>
              <a:t>moeten</a:t>
            </a:r>
            <a:r>
              <a:rPr lang="en-US" sz="3100" dirty="0" smtClean="0"/>
              <a:t> </a:t>
            </a:r>
            <a:r>
              <a:rPr lang="en-US" sz="3100" dirty="0" err="1" smtClean="0"/>
              <a:t>meer</a:t>
            </a:r>
            <a:r>
              <a:rPr lang="en-US" sz="3100" dirty="0" smtClean="0"/>
              <a:t> los van </a:t>
            </a:r>
            <a:r>
              <a:rPr lang="en-US" sz="3100" dirty="0" err="1" smtClean="0"/>
              <a:t>strafrecht</a:t>
            </a:r>
            <a:r>
              <a:rPr lang="en-US" sz="3100" dirty="0" smtClean="0"/>
              <a:t>/ </a:t>
            </a:r>
            <a:r>
              <a:rPr lang="en-US" sz="3100" dirty="0" err="1" smtClean="0"/>
              <a:t>formele</a:t>
            </a:r>
            <a:r>
              <a:rPr lang="en-US" sz="3100" dirty="0" smtClean="0"/>
              <a:t> </a:t>
            </a:r>
            <a:r>
              <a:rPr lang="en-US" sz="3100" dirty="0" err="1" smtClean="0"/>
              <a:t>wetgeving</a:t>
            </a:r>
            <a:r>
              <a:rPr lang="en-US" sz="3100" dirty="0" smtClean="0"/>
              <a:t> </a:t>
            </a:r>
            <a:r>
              <a:rPr lang="en-US" sz="3100" dirty="0" err="1" smtClean="0"/>
              <a:t>worden</a:t>
            </a:r>
            <a:r>
              <a:rPr lang="en-US" sz="3100" dirty="0" smtClean="0"/>
              <a:t> </a:t>
            </a:r>
            <a:r>
              <a:rPr lang="en-US" sz="3100" dirty="0" err="1" smtClean="0"/>
              <a:t>gezien</a:t>
            </a:r>
            <a:r>
              <a:rPr lang="en-US" sz="3100" dirty="0" smtClean="0"/>
              <a:t> en </a:t>
            </a:r>
            <a:r>
              <a:rPr lang="en-US" sz="3100" dirty="0" err="1" smtClean="0"/>
              <a:t>meer</a:t>
            </a:r>
            <a:r>
              <a:rPr lang="en-US" sz="3100" dirty="0" smtClean="0"/>
              <a:t> </a:t>
            </a:r>
            <a:r>
              <a:rPr lang="en-US" sz="3100" dirty="0" err="1" smtClean="0"/>
              <a:t>binnen</a:t>
            </a:r>
            <a:r>
              <a:rPr lang="en-US" sz="3100" dirty="0" smtClean="0"/>
              <a:t> de </a:t>
            </a:r>
            <a:r>
              <a:rPr lang="en-US" sz="3100" dirty="0" err="1" smtClean="0"/>
              <a:t>politieke</a:t>
            </a:r>
            <a:r>
              <a:rPr lang="en-US" sz="3100" dirty="0" smtClean="0"/>
              <a:t> context. (</a:t>
            </a:r>
            <a:r>
              <a:rPr lang="en-US" sz="3100" dirty="0" err="1" smtClean="0"/>
              <a:t>strijd</a:t>
            </a:r>
            <a:r>
              <a:rPr lang="en-US" sz="3100" dirty="0" smtClean="0"/>
              <a:t> over </a:t>
            </a:r>
            <a:r>
              <a:rPr lang="en-US" sz="3100" dirty="0" err="1" smtClean="0"/>
              <a:t>macht</a:t>
            </a:r>
            <a:r>
              <a:rPr lang="en-US" sz="3100" dirty="0" smtClean="0"/>
              <a:t>, </a:t>
            </a:r>
            <a:r>
              <a:rPr lang="en-US" sz="3100" dirty="0" err="1" smtClean="0"/>
              <a:t>idealen</a:t>
            </a:r>
            <a:r>
              <a:rPr lang="en-US" sz="3100" dirty="0" smtClean="0"/>
              <a:t>, </a:t>
            </a:r>
            <a:r>
              <a:rPr lang="en-US" sz="3100" dirty="0" err="1" smtClean="0"/>
              <a:t>functies</a:t>
            </a:r>
            <a:r>
              <a:rPr lang="en-US" sz="3100" dirty="0" smtClean="0"/>
              <a:t>, geld etc)</a:t>
            </a:r>
          </a:p>
          <a:p>
            <a:endParaRPr lang="en-US" sz="3100" dirty="0" smtClean="0"/>
          </a:p>
          <a:p>
            <a:r>
              <a:rPr lang="en-US" sz="3100" dirty="0" err="1" smtClean="0"/>
              <a:t>Een</a:t>
            </a:r>
            <a:r>
              <a:rPr lang="en-US" sz="3100" dirty="0" smtClean="0"/>
              <a:t> </a:t>
            </a:r>
            <a:r>
              <a:rPr lang="en-US" sz="3100" dirty="0" err="1" smtClean="0"/>
              <a:t>debat</a:t>
            </a:r>
            <a:r>
              <a:rPr lang="en-US" sz="3100" dirty="0" smtClean="0"/>
              <a:t> over </a:t>
            </a:r>
            <a:r>
              <a:rPr lang="en-US" sz="3100" dirty="0" err="1" smtClean="0"/>
              <a:t>corruptie</a:t>
            </a:r>
            <a:r>
              <a:rPr lang="en-US" sz="3100" dirty="0" smtClean="0"/>
              <a:t> is </a:t>
            </a:r>
            <a:r>
              <a:rPr lang="en-US" sz="3100" dirty="0" err="1" smtClean="0"/>
              <a:t>teken</a:t>
            </a:r>
            <a:r>
              <a:rPr lang="en-US" sz="3100" dirty="0" smtClean="0"/>
              <a:t> van </a:t>
            </a:r>
            <a:r>
              <a:rPr lang="en-US" sz="3100" dirty="0" err="1" smtClean="0"/>
              <a:t>een</a:t>
            </a:r>
            <a:r>
              <a:rPr lang="en-US" sz="3100" dirty="0" smtClean="0"/>
              <a:t> </a:t>
            </a:r>
            <a:r>
              <a:rPr lang="en-US" sz="3100" dirty="0" err="1" smtClean="0"/>
              <a:t>vitaal</a:t>
            </a:r>
            <a:r>
              <a:rPr lang="en-US" sz="3100" dirty="0" smtClean="0"/>
              <a:t> </a:t>
            </a:r>
            <a:r>
              <a:rPr lang="en-US" sz="3100" dirty="0" err="1" smtClean="0"/>
              <a:t>bestuurlijk</a:t>
            </a:r>
            <a:r>
              <a:rPr lang="en-US" sz="3100" dirty="0" smtClean="0"/>
              <a:t> </a:t>
            </a:r>
            <a:r>
              <a:rPr lang="en-US" sz="3100" dirty="0" err="1" smtClean="0"/>
              <a:t>stelsel</a:t>
            </a:r>
            <a:r>
              <a:rPr lang="en-US" sz="3100" dirty="0" smtClean="0"/>
              <a:t>: </a:t>
            </a:r>
            <a:r>
              <a:rPr lang="en-US" sz="3100" dirty="0" err="1" smtClean="0"/>
              <a:t>fouten</a:t>
            </a:r>
            <a:r>
              <a:rPr lang="en-US" sz="3100" dirty="0" smtClean="0"/>
              <a:t> </a:t>
            </a:r>
            <a:r>
              <a:rPr lang="en-US" sz="3100" dirty="0" err="1" smtClean="0"/>
              <a:t>komen</a:t>
            </a:r>
            <a:r>
              <a:rPr lang="en-US" sz="3100" dirty="0" smtClean="0"/>
              <a:t> </a:t>
            </a:r>
            <a:r>
              <a:rPr lang="en-US" sz="3100" dirty="0" err="1" smtClean="0"/>
              <a:t>aan</a:t>
            </a:r>
            <a:r>
              <a:rPr lang="en-US" sz="3100" dirty="0" smtClean="0"/>
              <a:t> de </a:t>
            </a:r>
            <a:r>
              <a:rPr lang="en-US" sz="3100" dirty="0" err="1" smtClean="0"/>
              <a:t>oppervlakte</a:t>
            </a:r>
            <a:r>
              <a:rPr lang="en-US" sz="3100" dirty="0" smtClean="0"/>
              <a:t>, </a:t>
            </a:r>
            <a:r>
              <a:rPr lang="en-US" sz="3100" dirty="0" err="1" smtClean="0"/>
              <a:t>worden</a:t>
            </a:r>
            <a:r>
              <a:rPr lang="en-US" sz="3100" dirty="0" smtClean="0"/>
              <a:t> </a:t>
            </a:r>
            <a:r>
              <a:rPr lang="en-US" sz="3100" dirty="0" err="1" smtClean="0"/>
              <a:t>dan</a:t>
            </a:r>
            <a:r>
              <a:rPr lang="en-US" sz="3100" dirty="0" smtClean="0"/>
              <a:t> </a:t>
            </a:r>
            <a:r>
              <a:rPr lang="en-US" sz="3100" dirty="0" err="1" smtClean="0"/>
              <a:t>geschandaliseerd</a:t>
            </a:r>
            <a:r>
              <a:rPr lang="en-US" sz="3100" dirty="0" smtClean="0"/>
              <a:t> en </a:t>
            </a:r>
            <a:r>
              <a:rPr lang="en-US" sz="3100" dirty="0" err="1" smtClean="0"/>
              <a:t>leiden</a:t>
            </a:r>
            <a:r>
              <a:rPr lang="en-US" sz="3100" dirty="0" smtClean="0"/>
              <a:t> tot </a:t>
            </a:r>
            <a:r>
              <a:rPr lang="en-US" sz="3100" dirty="0" err="1" smtClean="0"/>
              <a:t>meer</a:t>
            </a:r>
            <a:r>
              <a:rPr lang="en-US" sz="3100" dirty="0" smtClean="0"/>
              <a:t> </a:t>
            </a:r>
            <a:r>
              <a:rPr lang="en-US" sz="3100" dirty="0" err="1" smtClean="0"/>
              <a:t>duidelijkheid</a:t>
            </a:r>
            <a:r>
              <a:rPr lang="en-US" sz="3100" dirty="0" smtClean="0"/>
              <a:t> over hoe we </a:t>
            </a:r>
            <a:r>
              <a:rPr lang="en-US" sz="3100" dirty="0" err="1" smtClean="0"/>
              <a:t>willen</a:t>
            </a:r>
            <a:r>
              <a:rPr lang="en-US" sz="3100" dirty="0" smtClean="0"/>
              <a:t> </a:t>
            </a:r>
            <a:r>
              <a:rPr lang="en-US" sz="3100" dirty="0" err="1" smtClean="0"/>
              <a:t>dat</a:t>
            </a:r>
            <a:r>
              <a:rPr lang="en-US" sz="3100" dirty="0" smtClean="0"/>
              <a:t> het </a:t>
            </a:r>
            <a:r>
              <a:rPr lang="en-US" sz="3100" dirty="0" err="1" smtClean="0"/>
              <a:t>gaat</a:t>
            </a:r>
            <a:r>
              <a:rPr lang="en-US" sz="3100" dirty="0" smtClean="0"/>
              <a:t>.</a:t>
            </a:r>
          </a:p>
          <a:p>
            <a:endParaRPr lang="en-US" sz="31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US" dirty="0" err="1" smtClean="0"/>
              <a:t>Aanleiding</a:t>
            </a:r>
            <a:r>
              <a:rPr lang="en-US" dirty="0" smtClean="0"/>
              <a:t> en focus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069160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Hernieuwde</a:t>
            </a:r>
            <a:r>
              <a:rPr lang="en-US" dirty="0" smtClean="0"/>
              <a:t> </a:t>
            </a:r>
            <a:r>
              <a:rPr lang="en-US" dirty="0" err="1" smtClean="0"/>
              <a:t>politieke</a:t>
            </a:r>
            <a:r>
              <a:rPr lang="en-US" dirty="0" smtClean="0"/>
              <a:t> </a:t>
            </a:r>
            <a:r>
              <a:rPr lang="en-US" dirty="0" err="1" smtClean="0"/>
              <a:t>aandacht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corruptie</a:t>
            </a:r>
            <a:r>
              <a:rPr lang="en-US" dirty="0" smtClean="0"/>
              <a:t>/ </a:t>
            </a:r>
            <a:r>
              <a:rPr lang="en-US" dirty="0" err="1" smtClean="0"/>
              <a:t>integriteit</a:t>
            </a:r>
            <a:r>
              <a:rPr lang="en-US" dirty="0" smtClean="0"/>
              <a:t> (IRT-affaire, </a:t>
            </a:r>
            <a:r>
              <a:rPr lang="en-US" dirty="0" err="1" smtClean="0"/>
              <a:t>Bouwfraude</a:t>
            </a:r>
            <a:r>
              <a:rPr lang="en-US" dirty="0" smtClean="0"/>
              <a:t>, </a:t>
            </a:r>
            <a:r>
              <a:rPr lang="en-US" dirty="0" err="1" smtClean="0"/>
              <a:t>handelen</a:t>
            </a:r>
            <a:r>
              <a:rPr lang="en-US" dirty="0" smtClean="0"/>
              <a:t> </a:t>
            </a:r>
            <a:r>
              <a:rPr lang="en-US" dirty="0" err="1" smtClean="0"/>
              <a:t>semipublieke</a:t>
            </a:r>
            <a:r>
              <a:rPr lang="en-US" dirty="0" smtClean="0"/>
              <a:t> </a:t>
            </a:r>
            <a:r>
              <a:rPr lang="en-US" dirty="0" err="1" smtClean="0"/>
              <a:t>bestuurders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err="1" smtClean="0"/>
              <a:t>Historische</a:t>
            </a:r>
            <a:r>
              <a:rPr lang="en-US" dirty="0" smtClean="0"/>
              <a:t> </a:t>
            </a:r>
            <a:r>
              <a:rPr lang="en-US" dirty="0" err="1" smtClean="0"/>
              <a:t>traditie</a:t>
            </a:r>
            <a:r>
              <a:rPr lang="en-US" dirty="0" smtClean="0"/>
              <a:t> = </a:t>
            </a:r>
            <a:r>
              <a:rPr lang="en-US" dirty="0" err="1" smtClean="0"/>
              <a:t>weinig</a:t>
            </a:r>
            <a:r>
              <a:rPr lang="en-US" dirty="0" smtClean="0"/>
              <a:t> </a:t>
            </a:r>
            <a:r>
              <a:rPr lang="en-US" dirty="0" err="1" smtClean="0"/>
              <a:t>aandacht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corruptie</a:t>
            </a:r>
            <a:r>
              <a:rPr lang="en-US" dirty="0" smtClean="0"/>
              <a:t> (Huizinga)</a:t>
            </a:r>
          </a:p>
          <a:p>
            <a:endParaRPr lang="en-US" dirty="0" smtClean="0"/>
          </a:p>
          <a:p>
            <a:r>
              <a:rPr lang="en-US" dirty="0" smtClean="0"/>
              <a:t>Het </a:t>
            </a:r>
            <a:r>
              <a:rPr lang="en-US" dirty="0" err="1" smtClean="0"/>
              <a:t>gaat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</a:t>
            </a:r>
            <a:r>
              <a:rPr lang="en-US" dirty="0" err="1" smtClean="0"/>
              <a:t>grote</a:t>
            </a:r>
            <a:r>
              <a:rPr lang="en-US" dirty="0" smtClean="0"/>
              <a:t> </a:t>
            </a:r>
            <a:r>
              <a:rPr lang="en-US" dirty="0" err="1" smtClean="0"/>
              <a:t>politieke</a:t>
            </a:r>
            <a:r>
              <a:rPr lang="en-US" dirty="0" smtClean="0"/>
              <a:t> </a:t>
            </a:r>
            <a:r>
              <a:rPr lang="en-US" dirty="0" err="1" smtClean="0"/>
              <a:t>corruptieschandalen</a:t>
            </a:r>
            <a:r>
              <a:rPr lang="en-US" dirty="0" smtClean="0"/>
              <a:t> (</a:t>
            </a:r>
            <a:r>
              <a:rPr lang="en-US" dirty="0" err="1" smtClean="0"/>
              <a:t>waar</a:t>
            </a:r>
            <a:r>
              <a:rPr lang="en-US" dirty="0" smtClean="0"/>
              <a:t> </a:t>
            </a:r>
            <a:r>
              <a:rPr lang="en-US" dirty="0" err="1" smtClean="0"/>
              <a:t>strafrecht</a:t>
            </a:r>
            <a:r>
              <a:rPr lang="en-US" dirty="0" smtClean="0"/>
              <a:t> </a:t>
            </a:r>
            <a:r>
              <a:rPr lang="en-US" dirty="0" err="1" smtClean="0"/>
              <a:t>niet</a:t>
            </a:r>
            <a:r>
              <a:rPr lang="en-US" dirty="0" smtClean="0"/>
              <a:t> </a:t>
            </a:r>
            <a:r>
              <a:rPr lang="en-US" dirty="0" err="1" smtClean="0"/>
              <a:t>werkt</a:t>
            </a:r>
            <a:r>
              <a:rPr lang="en-US" dirty="0" smtClean="0"/>
              <a:t>), </a:t>
            </a:r>
            <a:r>
              <a:rPr lang="en-US" dirty="0" err="1" smtClean="0"/>
              <a:t>dus</a:t>
            </a:r>
            <a:r>
              <a:rPr lang="en-US" dirty="0" smtClean="0"/>
              <a:t> </a:t>
            </a:r>
            <a:r>
              <a:rPr lang="en-US" dirty="0" err="1" smtClean="0"/>
              <a:t>niet</a:t>
            </a:r>
            <a:r>
              <a:rPr lang="en-US" dirty="0" smtClean="0"/>
              <a:t> </a:t>
            </a:r>
            <a:r>
              <a:rPr lang="en-US" dirty="0" err="1" smtClean="0"/>
              <a:t>kleinschalige</a:t>
            </a:r>
            <a:r>
              <a:rPr lang="en-US" dirty="0" smtClean="0"/>
              <a:t> </a:t>
            </a:r>
            <a:r>
              <a:rPr lang="en-US" dirty="0" err="1" smtClean="0"/>
              <a:t>ambtelijke</a:t>
            </a:r>
            <a:r>
              <a:rPr lang="en-US" dirty="0" smtClean="0"/>
              <a:t> </a:t>
            </a:r>
            <a:r>
              <a:rPr lang="en-US" dirty="0" err="1" smtClean="0"/>
              <a:t>corruptie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Aanpak</a:t>
            </a:r>
            <a:r>
              <a:rPr lang="en-US" dirty="0" smtClean="0"/>
              <a:t> = </a:t>
            </a:r>
            <a:r>
              <a:rPr lang="en-US" dirty="0" err="1" smtClean="0"/>
              <a:t>wat</a:t>
            </a:r>
            <a:r>
              <a:rPr lang="en-US" dirty="0" smtClean="0"/>
              <a:t> </a:t>
            </a:r>
            <a:r>
              <a:rPr lang="en-US" dirty="0" err="1" smtClean="0"/>
              <a:t>zeggen</a:t>
            </a:r>
            <a:r>
              <a:rPr lang="en-US" dirty="0" smtClean="0"/>
              <a:t> </a:t>
            </a:r>
            <a:r>
              <a:rPr lang="en-US" dirty="0" err="1" smtClean="0"/>
              <a:t>cassusen</a:t>
            </a:r>
            <a:r>
              <a:rPr lang="en-US" dirty="0" smtClean="0"/>
              <a:t> (</a:t>
            </a:r>
            <a:r>
              <a:rPr lang="en-US" dirty="0" err="1" smtClean="0"/>
              <a:t>grote</a:t>
            </a:r>
            <a:r>
              <a:rPr lang="en-US" dirty="0" smtClean="0"/>
              <a:t> </a:t>
            </a:r>
            <a:r>
              <a:rPr lang="en-US" dirty="0" err="1" smtClean="0"/>
              <a:t>corruptieschandalen</a:t>
            </a:r>
            <a:r>
              <a:rPr lang="en-US" dirty="0" smtClean="0"/>
              <a:t>/ </a:t>
            </a:r>
            <a:r>
              <a:rPr lang="en-US" dirty="0" err="1" smtClean="0"/>
              <a:t>debatten</a:t>
            </a:r>
            <a:r>
              <a:rPr lang="en-US" dirty="0" smtClean="0"/>
              <a:t>) </a:t>
            </a:r>
            <a:r>
              <a:rPr lang="en-US" dirty="0" err="1" smtClean="0"/>
              <a:t>uit</a:t>
            </a:r>
            <a:r>
              <a:rPr lang="en-US" dirty="0" smtClean="0"/>
              <a:t> de </a:t>
            </a:r>
            <a:r>
              <a:rPr lang="en-US" dirty="0" err="1" smtClean="0"/>
              <a:t>periode</a:t>
            </a:r>
            <a:r>
              <a:rPr lang="en-US" dirty="0" smtClean="0"/>
              <a:t> 1848-1940 over hoe het </a:t>
            </a:r>
            <a:r>
              <a:rPr lang="en-US" dirty="0" err="1" smtClean="0"/>
              <a:t>politiek-bestuurlijk</a:t>
            </a:r>
            <a:r>
              <a:rPr lang="en-US" dirty="0" smtClean="0"/>
              <a:t> </a:t>
            </a:r>
            <a:r>
              <a:rPr lang="en-US" dirty="0" err="1" smtClean="0"/>
              <a:t>hoort</a:t>
            </a:r>
            <a:r>
              <a:rPr lang="en-US" dirty="0" smtClean="0"/>
              <a:t> in Nederland en </a:t>
            </a:r>
            <a:r>
              <a:rPr lang="en-US" dirty="0" err="1" smtClean="0"/>
              <a:t>welke</a:t>
            </a:r>
            <a:r>
              <a:rPr lang="en-US" dirty="0" smtClean="0"/>
              <a:t> </a:t>
            </a:r>
            <a:r>
              <a:rPr lang="en-US" dirty="0" err="1" smtClean="0"/>
              <a:t>traditie</a:t>
            </a:r>
            <a:r>
              <a:rPr lang="en-US" dirty="0" smtClean="0"/>
              <a:t> </a:t>
            </a:r>
            <a:r>
              <a:rPr lang="en-US" dirty="0" err="1" smtClean="0"/>
              <a:t>heeft</a:t>
            </a:r>
            <a:r>
              <a:rPr lang="en-US" dirty="0" smtClean="0"/>
              <a:t> </a:t>
            </a:r>
            <a:r>
              <a:rPr lang="en-US" dirty="0" err="1" smtClean="0"/>
              <a:t>zich</a:t>
            </a:r>
            <a:r>
              <a:rPr lang="en-US" dirty="0" smtClean="0"/>
              <a:t> </a:t>
            </a:r>
            <a:r>
              <a:rPr lang="en-US" dirty="0" err="1" smtClean="0"/>
              <a:t>gevormd</a:t>
            </a:r>
            <a:r>
              <a:rPr lang="en-US" dirty="0" smtClean="0"/>
              <a:t> in </a:t>
            </a:r>
            <a:r>
              <a:rPr lang="en-US" dirty="0" err="1" smtClean="0"/>
              <a:t>deze</a:t>
            </a:r>
            <a:r>
              <a:rPr lang="en-US" dirty="0" smtClean="0"/>
              <a:t> </a:t>
            </a:r>
            <a:r>
              <a:rPr lang="en-US" dirty="0" err="1" smtClean="0"/>
              <a:t>periode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908720"/>
          </a:xfrm>
        </p:spPr>
        <p:txBody>
          <a:bodyPr>
            <a:normAutofit/>
          </a:bodyPr>
          <a:lstStyle/>
          <a:p>
            <a:r>
              <a:rPr lang="nl-NL" sz="3800" dirty="0" smtClean="0"/>
              <a:t>Wat is een politiek corruptieschandaal?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525780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dirty="0"/>
              <a:t>publieke verontwaardiging over het misbruiken van publieke middelen </a:t>
            </a:r>
            <a:r>
              <a:rPr lang="nl-NL" dirty="0" smtClean="0"/>
              <a:t>of functies voor </a:t>
            </a:r>
            <a:r>
              <a:rPr lang="nl-NL" dirty="0"/>
              <a:t>persoonlijk of politiek </a:t>
            </a:r>
            <a:r>
              <a:rPr lang="nl-NL" dirty="0" smtClean="0"/>
              <a:t>gewin</a:t>
            </a:r>
          </a:p>
          <a:p>
            <a:pPr marL="514350" indent="-514350">
              <a:buFont typeface="+mj-lt"/>
              <a:buAutoNum type="arabicPeriod"/>
            </a:pPr>
            <a:endParaRPr lang="nl-NL" dirty="0" smtClean="0"/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zegt iets </a:t>
            </a:r>
            <a:r>
              <a:rPr lang="nl-NL" dirty="0"/>
              <a:t>over de gezondheid van een politiek stelsel als </a:t>
            </a:r>
            <a:r>
              <a:rPr lang="nl-NL" dirty="0" smtClean="0"/>
              <a:t>geheel (klassieke definitie)</a:t>
            </a:r>
          </a:p>
          <a:p>
            <a:pPr marL="514350" indent="-514350">
              <a:buFont typeface="+mj-lt"/>
              <a:buAutoNum type="arabicPeriod"/>
            </a:pPr>
            <a:endParaRPr lang="nl-NL" dirty="0" smtClean="0"/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de </a:t>
            </a:r>
            <a:r>
              <a:rPr lang="nl-NL" dirty="0"/>
              <a:t>negatieve </a:t>
            </a:r>
            <a:r>
              <a:rPr lang="nl-NL" dirty="0" smtClean="0"/>
              <a:t>variant (de afwijking) </a:t>
            </a:r>
            <a:r>
              <a:rPr lang="nl-NL" dirty="0"/>
              <a:t>van politieke </a:t>
            </a:r>
            <a:r>
              <a:rPr lang="nl-NL" dirty="0" smtClean="0"/>
              <a:t>integriteit (</a:t>
            </a:r>
            <a:r>
              <a:rPr lang="nl-NL" dirty="0" err="1" smtClean="0"/>
              <a:t>integritas</a:t>
            </a:r>
            <a:r>
              <a:rPr lang="nl-NL" dirty="0" smtClean="0"/>
              <a:t> = heel, mooi, goed, schoon </a:t>
            </a:r>
            <a:r>
              <a:rPr lang="nl-NL" dirty="0" err="1" smtClean="0"/>
              <a:t>etc</a:t>
            </a:r>
            <a:r>
              <a:rPr lang="nl-NL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endParaRPr lang="nl-NL" dirty="0" smtClean="0"/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en is daarom verbonden met een ideaal van goed bestuur = een tijdgebonden overkoepelende opvatting van hoe een bestuurlijk stelsel idealiter hoort te functioneren</a:t>
            </a:r>
          </a:p>
          <a:p>
            <a:pPr marL="514350" indent="-514350">
              <a:buNone/>
            </a:pPr>
            <a:endParaRPr lang="nl-NL" dirty="0"/>
          </a:p>
          <a:p>
            <a:pPr marL="514350" indent="-514350">
              <a:buNone/>
            </a:pPr>
            <a:r>
              <a:rPr lang="nl-NL" dirty="0" smtClean="0"/>
              <a:t>	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998984"/>
          </a:xfrm>
        </p:spPr>
        <p:txBody>
          <a:bodyPr>
            <a:noAutofit/>
          </a:bodyPr>
          <a:lstStyle/>
          <a:p>
            <a:r>
              <a:rPr lang="nl-NL" sz="3800" dirty="0" err="1" smtClean="0"/>
              <a:t>Johnston</a:t>
            </a:r>
            <a:r>
              <a:rPr lang="nl-NL" sz="3800" dirty="0" smtClean="0"/>
              <a:t>: het gaat om de politieke context! </a:t>
            </a:r>
            <a:br>
              <a:rPr lang="nl-NL" sz="3800" dirty="0" smtClean="0"/>
            </a:b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Corruption is ‘the </a:t>
            </a:r>
            <a:r>
              <a:rPr lang="en-US" dirty="0"/>
              <a:t>abuse, according to the </a:t>
            </a:r>
            <a:r>
              <a:rPr lang="en-US" b="1" dirty="0"/>
              <a:t>legal or social standards </a:t>
            </a:r>
            <a:r>
              <a:rPr lang="en-US" dirty="0" smtClean="0"/>
              <a:t>(…), </a:t>
            </a:r>
            <a:r>
              <a:rPr lang="en-US" dirty="0"/>
              <a:t>of a public role or resource for private benefit</a:t>
            </a:r>
            <a:r>
              <a:rPr lang="en-US" dirty="0" smtClean="0"/>
              <a:t>’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‘The </a:t>
            </a:r>
            <a:r>
              <a:rPr lang="en-US" dirty="0"/>
              <a:t>real issue (…) is not what constitutes a corrupt action. </a:t>
            </a:r>
            <a:r>
              <a:rPr lang="en-GB" dirty="0"/>
              <a:t>Instead, it is what the concept of corruption tells us about a political system and its continuing development’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810344"/>
          </a:xfrm>
        </p:spPr>
        <p:txBody>
          <a:bodyPr>
            <a:noAutofit/>
          </a:bodyPr>
          <a:lstStyle/>
          <a:p>
            <a:r>
              <a:rPr lang="nl-NL" sz="3200" dirty="0" smtClean="0"/>
              <a:t>1: De Limburgse brievenaffaire 1865: </a:t>
            </a:r>
            <a:br>
              <a:rPr lang="nl-NL" sz="3200" dirty="0" smtClean="0"/>
            </a:br>
            <a:r>
              <a:rPr lang="nl-NL" sz="3200" dirty="0" smtClean="0"/>
              <a:t>vrije verkiezingen en liberaal goed bestuur </a:t>
            </a:r>
            <a:br>
              <a:rPr lang="nl-NL" sz="3200" dirty="0" smtClean="0"/>
            </a:br>
            <a:r>
              <a:rPr lang="nl-NL" sz="3600" dirty="0" smtClean="0"/>
              <a:t/>
            </a:r>
            <a:br>
              <a:rPr lang="nl-NL" sz="3600" dirty="0" smtClean="0"/>
            </a:br>
            <a:endParaRPr lang="en-US" sz="3600" dirty="0"/>
          </a:p>
        </p:txBody>
      </p:sp>
      <p:pic>
        <p:nvPicPr>
          <p:cNvPr id="1026" name="Picture 2" descr="G.H.  Bet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204864"/>
            <a:ext cx="2114171" cy="25922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31640" y="4869160"/>
            <a:ext cx="2232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 smtClean="0"/>
              <a:t>G.H. </a:t>
            </a:r>
            <a:r>
              <a:rPr lang="nl-NL" sz="1400" b="1" dirty="0" err="1" smtClean="0"/>
              <a:t>Betz</a:t>
            </a:r>
            <a:r>
              <a:rPr lang="nl-NL" sz="1400" b="1" dirty="0" smtClean="0"/>
              <a:t> (1816-1868), minister van Financiën in het tweede </a:t>
            </a:r>
            <a:r>
              <a:rPr lang="nl-NL" sz="1400" b="1" dirty="0" err="1" smtClean="0"/>
              <a:t>kabinet-Thorbecke</a:t>
            </a:r>
            <a:r>
              <a:rPr lang="nl-NL" sz="1400" b="1" dirty="0" smtClean="0"/>
              <a:t> (1862-1866)</a:t>
            </a:r>
            <a:endParaRPr lang="en-US" sz="1400" b="1" dirty="0"/>
          </a:p>
        </p:txBody>
      </p:sp>
      <p:pic>
        <p:nvPicPr>
          <p:cNvPr id="1028" name="Picture 4" descr="P.Th. van der Maesen de Sombref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5598" y="2204864"/>
            <a:ext cx="2031021" cy="263386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148064" y="4941168"/>
            <a:ext cx="2195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 smtClean="0"/>
              <a:t>P. Th. van der </a:t>
            </a:r>
            <a:r>
              <a:rPr lang="nl-NL" sz="1400" b="1" dirty="0" err="1" smtClean="0"/>
              <a:t>Maesen</a:t>
            </a:r>
            <a:r>
              <a:rPr lang="nl-NL" sz="1400" b="1" dirty="0" smtClean="0"/>
              <a:t> de </a:t>
            </a:r>
            <a:r>
              <a:rPr lang="nl-NL" sz="1400" b="1" dirty="0" err="1" smtClean="0"/>
              <a:t>Sombreff</a:t>
            </a:r>
            <a:r>
              <a:rPr lang="nl-NL" sz="1400" b="1" dirty="0" smtClean="0"/>
              <a:t> (1827-1902), Tweede Kamerlid voor het </a:t>
            </a:r>
            <a:r>
              <a:rPr lang="nl-NL" sz="1400" b="1" dirty="0" err="1" smtClean="0"/>
              <a:t>kiesdistricht</a:t>
            </a:r>
            <a:r>
              <a:rPr lang="nl-NL" sz="1400" b="1" dirty="0" smtClean="0"/>
              <a:t> Maastricht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</p:spPr>
        <p:txBody>
          <a:bodyPr>
            <a:noAutofit/>
          </a:bodyPr>
          <a:lstStyle/>
          <a:p>
            <a:r>
              <a:rPr lang="nl-NL" sz="3200" dirty="0" smtClean="0"/>
              <a:t>2. Het Billitonschandaal 1882-1892: modern staatsbesef en verantwoord (publiek) ondernemen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772816"/>
            <a:ext cx="4504556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403648" y="5805264"/>
            <a:ext cx="5832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i="1" dirty="0"/>
              <a:t>De Kamercommissie oordeelt dat het Billitoncontract niet op rechtmatige wijze noch in het landsbelang is afgesloten</a:t>
            </a:r>
            <a:r>
              <a:rPr lang="nl-NL" i="1" dirty="0" smtClean="0"/>
              <a:t>.</a:t>
            </a:r>
            <a:endParaRPr lang="nl-NL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/>
          </a:bodyPr>
          <a:lstStyle/>
          <a:p>
            <a:r>
              <a:rPr lang="nl-NL" sz="3200" dirty="0" smtClean="0"/>
              <a:t>3. Oorlogscorruptie 1914-1918: bureaucratische deskundigheid en corrupte crisisorganen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6228184" cy="4525963"/>
          </a:xfrm>
        </p:spPr>
        <p:txBody>
          <a:bodyPr>
            <a:normAutofit/>
          </a:bodyPr>
          <a:lstStyle/>
          <a:p>
            <a:endParaRPr lang="en-US" sz="28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268760"/>
            <a:ext cx="2355788" cy="5401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899592" y="5949280"/>
            <a:ext cx="4896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/>
              <a:t>Minister Posthuma krijgt de schuld dat de crisisorganen boeren en handelaren bevoordelen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0528" y="0"/>
            <a:ext cx="9505056" cy="1628800"/>
          </a:xfrm>
        </p:spPr>
        <p:txBody>
          <a:bodyPr>
            <a:noAutofit/>
          </a:bodyPr>
          <a:lstStyle/>
          <a:p>
            <a:r>
              <a:rPr lang="nl-NL" sz="3200" dirty="0" smtClean="0"/>
              <a:t>4. De </a:t>
            </a:r>
            <a:r>
              <a:rPr lang="nl-NL" sz="3200" dirty="0" err="1" smtClean="0"/>
              <a:t>zaak-Oss</a:t>
            </a:r>
            <a:r>
              <a:rPr lang="nl-NL" sz="3200" dirty="0" smtClean="0"/>
              <a:t> 1938/1939: de pluralistische rechtsstaat en het (</a:t>
            </a:r>
            <a:r>
              <a:rPr lang="nl-NL" sz="3200" dirty="0" err="1" smtClean="0"/>
              <a:t>on</a:t>
            </a:r>
            <a:r>
              <a:rPr lang="nl-NL" sz="3200" dirty="0" smtClean="0"/>
              <a:t>)rechtmatig beschermen van minderheden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4641379"/>
          </a:xfrm>
        </p:spPr>
        <p:txBody>
          <a:bodyPr>
            <a:normAutofit/>
          </a:bodyPr>
          <a:lstStyle/>
          <a:p>
            <a:endParaRPr lang="en-US" sz="28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988840"/>
            <a:ext cx="2958871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5373216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Goseling</a:t>
            </a:r>
            <a:r>
              <a:rPr lang="en-US" dirty="0" smtClean="0"/>
              <a:t> </a:t>
            </a:r>
            <a:r>
              <a:rPr lang="en-US" dirty="0" err="1"/>
              <a:t>plaatst</a:t>
            </a:r>
            <a:r>
              <a:rPr lang="en-US" dirty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nl-NL" dirty="0" smtClean="0"/>
              <a:t>domper </a:t>
            </a:r>
            <a:r>
              <a:rPr lang="nl-NL" dirty="0"/>
              <a:t>op de ‘stinkende’ </a:t>
            </a:r>
            <a:r>
              <a:rPr lang="nl-NL" dirty="0" err="1" smtClean="0"/>
              <a:t>zaak-Oss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>
            <a:normAutofit/>
          </a:bodyPr>
          <a:lstStyle/>
          <a:p>
            <a:r>
              <a:rPr lang="nl-N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Conclusie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4929411"/>
          </a:xfrm>
        </p:spPr>
        <p:txBody>
          <a:bodyPr>
            <a:normAutofit fontScale="70000" lnSpcReduction="20000"/>
          </a:bodyPr>
          <a:lstStyle/>
          <a:p>
            <a:r>
              <a:rPr lang="nl-NL" dirty="0"/>
              <a:t>Nederland </a:t>
            </a:r>
            <a:r>
              <a:rPr lang="nl-NL" i="1" dirty="0"/>
              <a:t>heeft </a:t>
            </a:r>
            <a:r>
              <a:rPr lang="nl-NL" dirty="0"/>
              <a:t>een geschiedenis van politieke </a:t>
            </a:r>
            <a:r>
              <a:rPr lang="nl-NL" dirty="0" smtClean="0"/>
              <a:t>corruptieschandalen</a:t>
            </a:r>
          </a:p>
          <a:p>
            <a:endParaRPr lang="nl-NL" dirty="0" smtClean="0"/>
          </a:p>
          <a:p>
            <a:r>
              <a:rPr lang="nl-NL" dirty="0" smtClean="0"/>
              <a:t>Meer zeggingskracht als het in de context van tijd wordt geplaatst en wordt verbonden met dominant bestuurlijk ideaal</a:t>
            </a:r>
          </a:p>
          <a:p>
            <a:pPr>
              <a:buNone/>
            </a:pPr>
            <a:r>
              <a:rPr lang="nl-NL" dirty="0" smtClean="0"/>
              <a:t> </a:t>
            </a:r>
          </a:p>
          <a:p>
            <a:r>
              <a:rPr lang="nl-NL" dirty="0" smtClean="0"/>
              <a:t>Nederlandse corruptie wordt eerst klein gehouden, maar…</a:t>
            </a:r>
          </a:p>
          <a:p>
            <a:endParaRPr lang="nl-NL" dirty="0" smtClean="0"/>
          </a:p>
          <a:p>
            <a:r>
              <a:rPr lang="nl-NL" dirty="0" smtClean="0"/>
              <a:t>… corruptieschandalen hebben tot onderzoek geleid en bestuurders het </a:t>
            </a:r>
            <a:r>
              <a:rPr lang="nl-NL" dirty="0"/>
              <a:t>veld </a:t>
            </a:r>
            <a:r>
              <a:rPr lang="nl-NL" dirty="0" smtClean="0"/>
              <a:t>doen ruimen</a:t>
            </a:r>
          </a:p>
          <a:p>
            <a:endParaRPr lang="nl-NL" dirty="0" smtClean="0"/>
          </a:p>
          <a:p>
            <a:r>
              <a:rPr lang="nl-NL" dirty="0" smtClean="0"/>
              <a:t>Een politieke corruptieschandaal </a:t>
            </a:r>
            <a:r>
              <a:rPr lang="nl-NL" dirty="0"/>
              <a:t>is in </a:t>
            </a:r>
            <a:r>
              <a:rPr lang="nl-NL" dirty="0" smtClean="0"/>
              <a:t>Nederland </a:t>
            </a:r>
            <a:r>
              <a:rPr lang="nl-NL" dirty="0"/>
              <a:t>een kwestie van politieke </a:t>
            </a:r>
            <a:r>
              <a:rPr lang="nl-NL" dirty="0" smtClean="0"/>
              <a:t>moraliteit</a:t>
            </a:r>
          </a:p>
          <a:p>
            <a:endParaRPr lang="nl-NL" dirty="0" smtClean="0"/>
          </a:p>
          <a:p>
            <a:r>
              <a:rPr lang="nl-NL" dirty="0" smtClean="0"/>
              <a:t>Goed bestuur is nooit af: wereld verandert, dus telkens nieuwe idealen en afwijkingen!</a:t>
            </a:r>
          </a:p>
          <a:p>
            <a:pPr>
              <a:buNone/>
            </a:pPr>
            <a:endParaRPr lang="nl-NL" dirty="0" smtClean="0"/>
          </a:p>
          <a:p>
            <a:endParaRPr lang="nl-NL" dirty="0" smtClean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65&quot;/&gt;&lt;/object&gt;&lt;object type=&quot;3&quot; unique_id=&quot;10005&quot;&gt;&lt;property id=&quot;20148&quot; value=&quot;5&quot;/&gt;&lt;property id=&quot;20300&quot; value=&quot;Slide 2 - &amp;quot;Aanleiding en focus&amp;quot;&quot;/&gt;&lt;property id=&quot;20307&quot; value=&quot;268&quot;/&gt;&lt;/object&gt;&lt;object type=&quot;3&quot; unique_id=&quot;10006&quot;&gt;&lt;property id=&quot;20148&quot; value=&quot;5&quot;/&gt;&lt;property id=&quot;20300&quot; value=&quot;Slide 3 - &amp;quot;Wat is een politiek corruptieschandaal?&amp;quot;&quot;/&gt;&lt;property id=&quot;20307&quot; value=&quot;266&quot;/&gt;&lt;/object&gt;&lt;object type=&quot;3&quot; unique_id=&quot;10007&quot;&gt;&lt;property id=&quot;20148&quot; value=&quot;5&quot;/&gt;&lt;property id=&quot;20300&quot; value=&quot;Slide 4 - &amp;quot;Johnston: het gaat om de politieke context! &amp;#x0D;&amp;#x0A;&amp;quot;&quot;/&gt;&lt;property id=&quot;20307&quot; value=&quot;258&quot;/&gt;&lt;/object&gt;&lt;object type=&quot;3&quot; unique_id=&quot;10008&quot;&gt;&lt;property id=&quot;20148&quot; value=&quot;5&quot;/&gt;&lt;property id=&quot;20300&quot; value=&quot;Slide 5 - &amp;quot;1: De Limburgse brievenaffaire 1865: &amp;#x0D;&amp;#x0A;vrije verkiezingen en liberaal goed bestuur &amp;#x0D;&amp;#x0A;&amp;#x0D;&amp;#x0A;&amp;quot;&quot;/&gt;&lt;property id=&quot;20307&quot; value=&quot;259&quot;/&gt;&lt;/object&gt;&lt;object type=&quot;3&quot; unique_id=&quot;10009&quot;&gt;&lt;property id=&quot;20148&quot; value=&quot;5&quot;/&gt;&lt;property id=&quot;20300&quot; value=&quot;Slide 6 - &amp;quot;2. Het Billitonschandaal 1882-1892: modern staatsbesef en verantwoord (publiek) ondernemen&amp;quot;&quot;/&gt;&lt;property id=&quot;20307&quot; value=&quot;260&quot;/&gt;&lt;/object&gt;&lt;object type=&quot;3&quot; unique_id=&quot;10010&quot;&gt;&lt;property id=&quot;20148&quot; value=&quot;5&quot;/&gt;&lt;property id=&quot;20300&quot; value=&quot;Slide 7 - &amp;quot;3. Oorlogscorruptie 1914-1918: bureaucratische deskundigheid en corrupte crisisorganen&amp;quot;&quot;/&gt;&lt;property id=&quot;20307&quot; value=&quot;262&quot;/&gt;&lt;/object&gt;&lt;object type=&quot;3&quot; unique_id=&quot;10011&quot;&gt;&lt;property id=&quot;20148&quot; value=&quot;5&quot;/&gt;&lt;property id=&quot;20300&quot; value=&quot;Slide 8 - &amp;quot;4. De zaak-Oss 1938/1939: de pluralistische rechtsstaat en het (on)rechtmatig beschermen van minderheden&amp;quot;&quot;/&gt;&lt;property id=&quot;20307&quot; value=&quot;263&quot;/&gt;&lt;/object&gt;&lt;object type=&quot;3&quot; unique_id=&quot;10012&quot;&gt;&lt;property id=&quot;20148&quot; value=&quot;5&quot;/&gt;&lt;property id=&quot;20300&quot; value=&quot;Slide 9 - &amp;quot;Conclusie&amp;quot;&quot;/&gt;&lt;property id=&quot;20307&quot; value=&quot;264&quot;/&gt;&lt;/object&gt;&lt;object type=&quot;3&quot; unique_id=&quot;10013&quot;&gt;&lt;property id=&quot;20148&quot; value=&quot;5&quot;/&gt;&lt;property id=&quot;20300&quot; value=&quot;Slide 10 - &amp;quot;Nuttige inzichten/ discussiestellingen&amp;quot;&quot;/&gt;&lt;property id=&quot;20307&quot; value=&quot;26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564</Words>
  <Application>Microsoft Office PowerPoint</Application>
  <PresentationFormat>On-screen Show (4:3)</PresentationFormat>
  <Paragraphs>57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Aanleiding en focus</vt:lpstr>
      <vt:lpstr>Wat is een politiek corruptieschandaal?</vt:lpstr>
      <vt:lpstr>Johnston: het gaat om de politieke context!  </vt:lpstr>
      <vt:lpstr>1: De Limburgse brievenaffaire 1865:  vrije verkiezingen en liberaal goed bestuur   </vt:lpstr>
      <vt:lpstr>2. Het Billitonschandaal 1882-1892: modern staatsbesef en verantwoord (publiek) ondernemen</vt:lpstr>
      <vt:lpstr>3. Oorlogscorruptie 1914-1918: bureaucratische deskundigheid en corrupte crisisorganen</vt:lpstr>
      <vt:lpstr>4. De zaak-Oss 1938/1939: de pluralistische rechtsstaat en het (on)rechtmatig beschermen van minderheden</vt:lpstr>
      <vt:lpstr>Conclusie</vt:lpstr>
      <vt:lpstr>Nuttige inzichten/ discussiestellingen</vt:lpstr>
    </vt:vector>
  </TitlesOfParts>
  <Company>Vrije Universiteit Amsterdam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dke500</dc:creator>
  <cp:lastModifiedBy>MI-PC-234</cp:lastModifiedBy>
  <cp:revision>26</cp:revision>
  <dcterms:created xsi:type="dcterms:W3CDTF">2013-05-27T13:08:25Z</dcterms:created>
  <dcterms:modified xsi:type="dcterms:W3CDTF">2013-09-04T10:37:32Z</dcterms:modified>
</cp:coreProperties>
</file>